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9" r:id="rId2"/>
    <p:sldId id="274" r:id="rId3"/>
    <p:sldId id="271" r:id="rId4"/>
    <p:sldId id="272" r:id="rId5"/>
    <p:sldId id="273" r:id="rId6"/>
    <p:sldId id="257" r:id="rId7"/>
    <p:sldId id="259" r:id="rId8"/>
    <p:sldId id="258" r:id="rId9"/>
    <p:sldId id="256" r:id="rId10"/>
    <p:sldId id="260" r:id="rId11"/>
    <p:sldId id="261" r:id="rId12"/>
    <p:sldId id="262" r:id="rId13"/>
    <p:sldId id="263" r:id="rId14"/>
    <p:sldId id="264" r:id="rId15"/>
    <p:sldId id="268" r:id="rId16"/>
    <p:sldId id="266" r:id="rId17"/>
    <p:sldId id="267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B7BCD0-4452-4EDB-BA9D-A674FC2B43A6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6BB638-5E0B-4CFA-844E-F89DD0EF1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C3EAB2-B32D-4008-8F30-400C05ADDB6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13AF63-8409-4855-AC29-6BF839B0F5B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7938B-8A33-4645-82A0-3176CB074E2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72181-B861-4F4A-99AC-3B3525F92B02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E8F501-EE33-48D1-BE9D-4FA8A879947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3498F0-D0B2-4C33-8C8A-89F4E667583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A653D7-90C1-4F0A-B375-AF8C369400E0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CAB0F8-1107-442A-AC25-EAE25DDE4E5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C0C5F-0218-42C2-94DF-8C406F17367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468645-7346-4DC9-B060-54AC81E62A9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B235B0-4A03-4566-BFFC-B896A65BE7C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15FEDA-3966-4503-9775-9CBD121E4CA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E1A27-6060-415C-9578-A7D6DDE0770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B849EB-FBEE-4723-81B0-F03E7A40E1A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F1C7A-EC82-4B02-B56A-E7102F4FC12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619B6A-F04D-4404-9101-2FA7860A9AE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8BFEC-ECD1-443E-BD52-B5D902EF8D4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048A25-3687-4CAA-8FF9-62CE20EAB8D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34F92C-6494-4F82-B501-28081716E7EB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23058F-E5B9-4FE9-A503-F6CE4AEB4D9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9938DC-5CFF-4DFE-B602-C70FAD57FC6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3306-C607-4455-913D-1565374E6060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4CA7-D9C1-40A5-A463-977FBE5DEB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033FB-568E-4BD0-AB09-911BACB88A5B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7793-F948-4A82-A9EB-DE403143C1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7D84-D7AA-4131-9EAC-5658BE13ED56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FFFA8-722D-4079-9345-1103498D7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3FFB-2737-4BF0-957E-3F5334C3B8CB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4B5A-AD33-458C-A30C-913942564F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789F1-CD4D-425B-9101-DFFBA1BF1555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A013-B290-43F4-A749-4356EA2C3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B6AC-9758-4B16-9532-205EC9A17AFD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723F-5CB5-458F-B15A-C2F6E30A52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0C5A1-524F-4562-BFA5-DDE4C48D2CEF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0A37F-05C3-4BBE-B84E-E24B7BF610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AC20-EC5E-44CE-8C4B-9BC058315DDE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6AAA-6B23-4AED-8993-9A26352B0C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147A-EE9F-485C-A378-60E45254884F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B1D5-EE11-4F8E-9E49-0829EBA6E8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C708-31B1-44AE-9533-8175E7449199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1C91-5722-487A-B121-853A59FF1E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7415-B2D0-4532-8642-5C061070D3D9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6B3C9-341F-4FC2-9B91-07E242B1D1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046C99-C4A9-4D4C-97EA-FD049163016F}" type="datetimeFigureOut">
              <a:rPr lang="en-GB"/>
              <a:pPr>
                <a:defRPr/>
              </a:pPr>
              <a:t>13/10/2013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530BE-E5C2-4A64-B821-CCE981B67F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gif"/><Relationship Id="rId9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2684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Back in 2010…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16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DSA  were worried about the Practical (Car) Driving Test</a:t>
            </a:r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16013" y="2433638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000">
                <a:latin typeface="Calibri" pitchFamily="34" charset="0"/>
              </a:rPr>
              <a:t>In A DSA Office Far Far Away…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Up Arrow Callout 4"/>
          <p:cNvSpPr/>
          <p:nvPr/>
        </p:nvSpPr>
        <p:spPr>
          <a:xfrm>
            <a:off x="2268538" y="836613"/>
            <a:ext cx="1439862" cy="12969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Its’ 106 pages long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Independent Driving</a:t>
            </a:r>
          </a:p>
        </p:txBody>
      </p:sp>
      <p:sp>
        <p:nvSpPr>
          <p:cNvPr id="3891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Navigational (ability)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Following maps / sketches</a:t>
            </a:r>
          </a:p>
          <a:p>
            <a:endParaRPr lang="en-GB" smtClean="0"/>
          </a:p>
          <a:p>
            <a:r>
              <a:rPr lang="en-GB" smtClean="0"/>
              <a:t>Following instructions</a:t>
            </a:r>
          </a:p>
          <a:p>
            <a:endParaRPr lang="en-GB" smtClean="0"/>
          </a:p>
          <a:p>
            <a:r>
              <a:rPr lang="en-GB" smtClean="0"/>
              <a:t>Following road signs</a:t>
            </a:r>
          </a:p>
          <a:p>
            <a:endParaRPr lang="en-GB" smtClean="0"/>
          </a:p>
          <a:p>
            <a:pPr>
              <a:buFont typeface="Arial" charset="0"/>
              <a:buNone/>
            </a:pPr>
            <a:endParaRPr lang="en-GB" smtClean="0"/>
          </a:p>
        </p:txBody>
      </p:sp>
      <p:sp>
        <p:nvSpPr>
          <p:cNvPr id="3891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Recovery (ability)</a:t>
            </a:r>
          </a:p>
        </p:txBody>
      </p:sp>
      <p:sp>
        <p:nvSpPr>
          <p:cNvPr id="3891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Knowing you’ve gone wrong</a:t>
            </a:r>
          </a:p>
          <a:p>
            <a:endParaRPr lang="en-GB" smtClean="0"/>
          </a:p>
          <a:p>
            <a:r>
              <a:rPr lang="en-GB" smtClean="0"/>
              <a:t>Planning a ‘get out solution’</a:t>
            </a:r>
          </a:p>
          <a:p>
            <a:endParaRPr lang="en-GB" smtClean="0"/>
          </a:p>
          <a:p>
            <a:r>
              <a:rPr lang="en-GB" smtClean="0"/>
              <a:t>Turning around / back-track</a:t>
            </a:r>
          </a:p>
        </p:txBody>
      </p:sp>
      <p:pic>
        <p:nvPicPr>
          <p:cNvPr id="38918" name="Picture 2" descr="C:\Users\Peter.Janes-computer\AppData\Local\Microsoft\Windows\Temporary Internet Files\Content.IE5\AK899R5H\MC90023820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437063"/>
            <a:ext cx="172878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" descr="C:\Users\Peter.Janes-computer\AppData\Local\Microsoft\Windows\Temporary Internet Files\Content.IE5\AK899R5H\MC90013938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4868863"/>
            <a:ext cx="1871662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096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096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096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0965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301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301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3012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3013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658813"/>
            <a:ext cx="88646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611188" y="4797425"/>
            <a:ext cx="77057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3016" name="TextBox 8"/>
          <p:cNvSpPr txBox="1">
            <a:spLocks noChangeArrowheads="1"/>
          </p:cNvSpPr>
          <p:nvPr/>
        </p:nvSpPr>
        <p:spPr bwMode="auto">
          <a:xfrm>
            <a:off x="755650" y="5148263"/>
            <a:ext cx="748823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3017" name="TextBox 9"/>
          <p:cNvSpPr txBox="1">
            <a:spLocks noChangeArrowheads="1"/>
          </p:cNvSpPr>
          <p:nvPr/>
        </p:nvSpPr>
        <p:spPr bwMode="auto">
          <a:xfrm>
            <a:off x="755650" y="5508625"/>
            <a:ext cx="75612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Situational Judgement</a:t>
            </a:r>
          </a:p>
        </p:txBody>
      </p:sp>
      <p:sp>
        <p:nvSpPr>
          <p:cNvPr id="4505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Intelligence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Analysis</a:t>
            </a:r>
          </a:p>
          <a:p>
            <a:endParaRPr lang="en-GB" smtClean="0"/>
          </a:p>
          <a:p>
            <a:r>
              <a:rPr lang="en-GB" smtClean="0"/>
              <a:t>Thought processes</a:t>
            </a:r>
          </a:p>
          <a:p>
            <a:endParaRPr lang="en-GB" smtClean="0"/>
          </a:p>
          <a:p>
            <a:r>
              <a:rPr lang="en-GB" smtClean="0"/>
              <a:t>Decisions</a:t>
            </a:r>
          </a:p>
        </p:txBody>
      </p:sp>
      <p:sp>
        <p:nvSpPr>
          <p:cNvPr id="4506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Personality</a:t>
            </a:r>
          </a:p>
        </p:txBody>
      </p:sp>
      <p:sp>
        <p:nvSpPr>
          <p:cNvPr id="45061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  <a:p>
            <a:r>
              <a:rPr lang="en-GB" smtClean="0"/>
              <a:t>Opinions</a:t>
            </a:r>
          </a:p>
          <a:p>
            <a:endParaRPr lang="en-GB" smtClean="0"/>
          </a:p>
          <a:p>
            <a:r>
              <a:rPr lang="en-GB" smtClean="0"/>
              <a:t>Emotions</a:t>
            </a:r>
          </a:p>
          <a:p>
            <a:endParaRPr lang="en-GB" smtClean="0"/>
          </a:p>
          <a:p>
            <a:r>
              <a:rPr lang="en-GB" smtClean="0"/>
              <a:t>Preferences</a:t>
            </a:r>
          </a:p>
          <a:p>
            <a:endParaRPr lang="en-GB" smtClean="0"/>
          </a:p>
          <a:p>
            <a:endParaRPr lang="en-GB" smtClean="0"/>
          </a:p>
        </p:txBody>
      </p:sp>
      <p:pic>
        <p:nvPicPr>
          <p:cNvPr id="45062" name="Picture 2" descr="C:\Users\Peter.Janes-computer\AppData\Local\Microsoft\Windows\Temporary Internet Files\Content.IE5\EGIKU9HM\MC90029919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700213"/>
            <a:ext cx="10080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 descr="C:\Users\Peter.Janes-computer\AppData\Local\Microsoft\Windows\Temporary Internet Files\Content.IE5\AK899R5H\MC90005691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5013325"/>
            <a:ext cx="18272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6" descr="C:\Users\Peter.Janes-computer\AppData\Local\Microsoft\Windows\Temporary Internet Files\Content.IE5\AK899R5H\MC90043441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797425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7" descr="C:\Users\Peter.Janes-computer\AppData\Local\Microsoft\Windows\Temporary Internet Files\Content.IE5\AK899R5H\MC90005695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724400"/>
            <a:ext cx="18081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0" descr="C:\Users\Peter.Janes-computer\AppData\Local\Microsoft\Windows\Temporary Internet Files\Content.IE5\BNF4GXUH\MC900434748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1628775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710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710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7108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7109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915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915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9156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9157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3" descr="C:\Users\Peter.Janes-computer\AppData\Local\Microsoft\Windows\Temporary Internet Files\Content.IE5\BNF4GXUH\MC91021631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9963" y="2205038"/>
            <a:ext cx="8461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3" descr="C:\Users\Peter.Janes-computer\AppData\Local\Microsoft\Windows\Temporary Internet Files\Content.IE5\BNF4GXUH\MC91021631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708275"/>
            <a:ext cx="8461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0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0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0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1205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 What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People got together</a:t>
            </a:r>
          </a:p>
          <a:p>
            <a:r>
              <a:rPr lang="en-GB" smtClean="0"/>
              <a:t>DSA, ADI’s &amp; Pupils and did stuff</a:t>
            </a:r>
          </a:p>
          <a:p>
            <a:r>
              <a:rPr lang="en-GB" smtClean="0"/>
              <a:t>Boffins &amp; scientists observed enthusiastically</a:t>
            </a:r>
          </a:p>
          <a:p>
            <a:r>
              <a:rPr lang="en-GB" smtClean="0"/>
              <a:t>Conclusions were made, reports were written</a:t>
            </a:r>
          </a:p>
          <a:p>
            <a:r>
              <a:rPr lang="en-GB" smtClean="0"/>
              <a:t>The practical car test fundamentally changed</a:t>
            </a:r>
          </a:p>
          <a:p>
            <a:r>
              <a:rPr lang="en-GB" smtClean="0"/>
              <a:t>The rest is history</a:t>
            </a:r>
          </a:p>
          <a:p>
            <a:r>
              <a:rPr lang="en-GB" smtClean="0"/>
              <a:t>Or is it?  Let’s look deeper…</a:t>
            </a:r>
          </a:p>
          <a:p>
            <a:endParaRPr lang="en-GB" smtClean="0"/>
          </a:p>
        </p:txBody>
      </p:sp>
      <p:pic>
        <p:nvPicPr>
          <p:cNvPr id="1026" name="Picture 2" descr="C:\Users\Peter.Janes-computer\AppData\Local\Microsoft\Windows\Temporary Internet Files\Content.IE5\EGIKU9HM\MC90044045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724400"/>
            <a:ext cx="1828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325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325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3252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3253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My 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Independent Driving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Situational Judgement</a:t>
            </a:r>
          </a:p>
        </p:txBody>
      </p:sp>
      <p:pic>
        <p:nvPicPr>
          <p:cNvPr id="1026" name="Picture 2" descr="C:\Users\Peter.Janes-computer\AppData\Local\Microsoft\Windows\Temporary Internet Files\Content.IE5\AK899R5H\MP90039042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9288" y="2565400"/>
            <a:ext cx="1147762" cy="819150"/>
          </a:xfrm>
        </p:spPr>
      </p:pic>
      <p:pic>
        <p:nvPicPr>
          <p:cNvPr id="1027" name="Picture 3" descr="C:\Users\Peter.Janes-computer\AppData\Local\Microsoft\Windows\Temporary Internet Files\Content.IE5\AK899R5H\MM90022375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852738"/>
            <a:ext cx="9366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Peter.Janes-computer\AppData\Local\Microsoft\Windows\Temporary Internet Files\Content.IE5\AK899R5H\MC900355983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4365625"/>
            <a:ext cx="84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Peter.Janes-computer\AppData\Local\Microsoft\Windows\Temporary Internet Files\Content.IE5\AK899R5H\MC90005614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4221163"/>
            <a:ext cx="192722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Peter.Janes-computer\AppData\Local\Microsoft\Windows\Temporary Internet Files\Content.IE5\AK899R5H\MC900048356[1]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5148263" y="2565400"/>
            <a:ext cx="703262" cy="1303338"/>
          </a:xfrm>
        </p:spPr>
      </p:pic>
      <p:pic>
        <p:nvPicPr>
          <p:cNvPr id="1032" name="Picture 8" descr="C:\Users\Peter.Janes-computer\AppData\Local\Microsoft\Windows\Temporary Internet Files\Content.IE5\BNF4GXUH\MC900200285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2276475"/>
            <a:ext cx="18208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Peter.Janes-computer\AppData\Local\Microsoft\Windows\Temporary Internet Files\Content.IE5\BNF4GXUH\MC900360498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4581525"/>
            <a:ext cx="16398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Peter.Janes-computer\AppData\Local\Microsoft\Windows\Temporary Internet Files\Content.IE5\EGIKU9HM\MC900383958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75463" y="4149725"/>
            <a:ext cx="136842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Problems?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Does passing the“L-Test” properly prepare new drivers to drive &amp; survive today’s roads?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Why are accident &amp; insurance statistics much higher for new drivers, particularly 17-25 YO?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Is driver education correct / adequate?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Is the driver testing correct / adequate?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What do new drivers say about their early (post-test) driving experiences?</a:t>
            </a:r>
          </a:p>
          <a:p>
            <a:pPr>
              <a:buFont typeface="Arial" charset="0"/>
              <a:buBlip>
                <a:blip r:embed="rId3"/>
              </a:buBlip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Possible Solutions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Re-evaluate Existing Driver Training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Re-assess Current Driving Test(s) Content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Research Best Practice (other countries)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Commission UK Research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Analyse Driver Behaviour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Control Groups - stats</a:t>
            </a:r>
          </a:p>
          <a:p>
            <a:pPr>
              <a:buFont typeface="Arial" charset="0"/>
              <a:buBlip>
                <a:blip r:embed="rId3"/>
              </a:buBlip>
            </a:pPr>
            <a:r>
              <a:rPr lang="en-GB" smtClean="0"/>
              <a:t>Implement trials</a:t>
            </a:r>
          </a:p>
          <a:p>
            <a:pPr>
              <a:buFont typeface="Arial" charset="0"/>
              <a:buBlip>
                <a:blip r:embed="rId3"/>
              </a:buBlip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Is Driving A Bit Like This?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Behaviour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“The Basics” - how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“The Rules” – what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“The Plan” – which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“The Person” – why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Training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Knowledge / Ability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Attitude to Risk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Blip>
                <a:blip r:embed="rId3"/>
              </a:buBlip>
              <a:defRPr/>
            </a:pPr>
            <a:r>
              <a:rPr lang="en-GB" dirty="0" smtClean="0"/>
              <a:t>Independence / reflection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pic>
        <p:nvPicPr>
          <p:cNvPr id="17410" name="Picture 2" descr="C:\Users\Peter.Janes-computer\AppData\Local\Microsoft\Windows\Temporary Internet Files\Content.IE5\BNF4GXUH\MC90021530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933825"/>
            <a:ext cx="1800225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Peter.Janes-computer\AppData\Local\Microsoft\Windows\Temporary Internet Files\Content.IE5\CBIXY5QT\MC900198175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700213"/>
            <a:ext cx="18716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is everyone talking about: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Coaching?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GDE Matrix?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Independent Driving?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Answer: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Because these, and other “new ideas”, are CPD (or training) opportunities, for trainer trainers!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smtClean="0"/>
              <a:t>People can make money from you by teaching you about “stuff” that maybe you already know!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2214563"/>
            <a:ext cx="8229600" cy="1143000"/>
          </a:xfrm>
        </p:spPr>
        <p:txBody>
          <a:bodyPr/>
          <a:lstStyle/>
          <a:p>
            <a:r>
              <a:rPr lang="en-GB" sz="6000" smtClean="0"/>
              <a:t>So I Googled </a:t>
            </a:r>
            <a:br>
              <a:rPr lang="en-GB" sz="6000" smtClean="0"/>
            </a:br>
            <a:r>
              <a:rPr lang="en-GB" sz="6000" smtClean="0"/>
              <a:t/>
            </a:r>
            <a:br>
              <a:rPr lang="en-GB" sz="6000" smtClean="0"/>
            </a:br>
            <a:r>
              <a:rPr lang="en-GB" sz="6000" smtClean="0"/>
              <a:t>“GDE Matrix”…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6767513" y="4365625"/>
            <a:ext cx="2376487" cy="2159000"/>
          </a:xfrm>
          <a:prstGeom prst="wedgeEllipseCallout">
            <a:avLst>
              <a:gd name="adj1" fmla="val -116173"/>
              <a:gd name="adj2" fmla="val 568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7164388" y="4724400"/>
            <a:ext cx="16557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I Found this on Page 5 of my search, and, as it was by DSA, I took a look!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2280</TotalTime>
  <Words>292</Words>
  <Application>Microsoft Office PowerPoint</Application>
  <PresentationFormat>On-screen Show (4:3)</PresentationFormat>
  <Paragraphs>101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Calibri</vt:lpstr>
      <vt:lpstr>Arial</vt:lpstr>
      <vt:lpstr>Office Theme</vt:lpstr>
      <vt:lpstr>Back in 2010…  </vt:lpstr>
      <vt:lpstr>So What Happened?</vt:lpstr>
      <vt:lpstr>Problems?</vt:lpstr>
      <vt:lpstr>Possible Solutions</vt:lpstr>
      <vt:lpstr>Is Driving A Bit Like This?</vt:lpstr>
      <vt:lpstr>Why is everyone talking about:</vt:lpstr>
      <vt:lpstr>So I Googled   “GDE Matrix”…</vt:lpstr>
      <vt:lpstr>Slide 8</vt:lpstr>
      <vt:lpstr>Slide 9</vt:lpstr>
      <vt:lpstr>Slide 10</vt:lpstr>
      <vt:lpstr>Slide 11</vt:lpstr>
      <vt:lpstr>Slide 12</vt:lpstr>
      <vt:lpstr>Independent Driving</vt:lpstr>
      <vt:lpstr>Slide 14</vt:lpstr>
      <vt:lpstr>Slide 15</vt:lpstr>
      <vt:lpstr>Situational Judgement</vt:lpstr>
      <vt:lpstr>Slide 17</vt:lpstr>
      <vt:lpstr>Slide 18</vt:lpstr>
      <vt:lpstr>Slide 19</vt:lpstr>
      <vt:lpstr>Slide 20</vt:lpstr>
      <vt:lpstr>My 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everyone talking about:</dc:title>
  <dc:creator>Peter Russell Scott</dc:creator>
  <cp:lastModifiedBy>PAUL PRITCHARD</cp:lastModifiedBy>
  <cp:revision>28</cp:revision>
  <dcterms:created xsi:type="dcterms:W3CDTF">2013-10-02T22:05:26Z</dcterms:created>
  <dcterms:modified xsi:type="dcterms:W3CDTF">2013-10-13T17:50:55Z</dcterms:modified>
</cp:coreProperties>
</file>